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6" r:id="rId2"/>
    <p:sldId id="274" r:id="rId3"/>
    <p:sldId id="275" r:id="rId4"/>
    <p:sldId id="257" r:id="rId5"/>
    <p:sldId id="259" r:id="rId6"/>
    <p:sldId id="260" r:id="rId7"/>
    <p:sldId id="262" r:id="rId8"/>
    <p:sldId id="278" r:id="rId9"/>
    <p:sldId id="264" r:id="rId10"/>
    <p:sldId id="263" r:id="rId11"/>
    <p:sldId id="265" r:id="rId12"/>
    <p:sldId id="266" r:id="rId13"/>
    <p:sldId id="267" r:id="rId14"/>
    <p:sldId id="268" r:id="rId15"/>
    <p:sldId id="269" r:id="rId16"/>
    <p:sldId id="270" r:id="rId17"/>
    <p:sldId id="271" r:id="rId18"/>
    <p:sldId id="277" r:id="rId19"/>
    <p:sldId id="273"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La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
      <p:font typeface="Roboto Mo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4F8E4-572F-47C6-9C8F-FFBD658C149D}" v="7" dt="2020-05-26T14:37:25.875"/>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78" d="100"/>
          <a:sy n="78" d="100"/>
        </p:scale>
        <p:origin x="10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027544abd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36899" lvl="0">
              <a:spcBef>
                <a:spcPts val="1000"/>
              </a:spcBef>
            </a:pPr>
            <a:r>
              <a:rPr lang="en-US" sz="1200" dirty="0">
                <a:solidFill>
                  <a:schemeClr val="accent1"/>
                </a:solidFill>
                <a:latin typeface="Lato"/>
                <a:ea typeface="Lato"/>
                <a:cs typeface="Lato"/>
                <a:sym typeface="Lato"/>
              </a:rPr>
              <a:t>SELECT</a:t>
            </a:r>
            <a:r>
              <a:rPr lang="en-US" sz="1200" b="1" dirty="0">
                <a:solidFill>
                  <a:schemeClr val="accent1"/>
                </a:solidFill>
                <a:latin typeface="Lato"/>
                <a:ea typeface="Lato"/>
                <a:cs typeface="Lato"/>
                <a:sym typeface="Lato"/>
              </a:rPr>
              <a:t> </a:t>
            </a:r>
            <a:r>
              <a:rPr lang="en-US" sz="1200" b="1" dirty="0">
                <a:solidFill>
                  <a:srgbClr val="FF9900"/>
                </a:solidFill>
                <a:latin typeface="Lato"/>
                <a:ea typeface="Lato"/>
                <a:cs typeface="Lato"/>
                <a:sym typeface="Lato"/>
              </a:rPr>
              <a:t>DISTINCT</a:t>
            </a:r>
            <a:r>
              <a:rPr lang="en-US" sz="1200" b="1" dirty="0">
                <a:solidFill>
                  <a:schemeClr val="accent1"/>
                </a:solidFill>
                <a:latin typeface="Lato"/>
                <a:ea typeface="Lato"/>
                <a:cs typeface="Lato"/>
                <a:sym typeface="Lato"/>
              </a:rPr>
              <a:t> </a:t>
            </a:r>
            <a:r>
              <a:rPr lang="en-US" sz="1200" dirty="0">
                <a:solidFill>
                  <a:schemeClr val="accent1"/>
                </a:solidFill>
                <a:latin typeface="Lato"/>
                <a:ea typeface="Lato"/>
                <a:cs typeface="Lato"/>
                <a:sym typeface="Lato"/>
              </a:rPr>
              <a:t>district AS state, </a:t>
            </a:r>
            <a:r>
              <a:rPr lang="en-US" sz="1200" b="1" dirty="0">
                <a:solidFill>
                  <a:srgbClr val="FF9900"/>
                </a:solidFill>
                <a:latin typeface="Lato"/>
                <a:ea typeface="Lato"/>
                <a:cs typeface="Lato"/>
                <a:sym typeface="Lato"/>
              </a:rPr>
              <a:t>/*</a:t>
            </a:r>
            <a:r>
              <a:rPr lang="en-US" sz="1200" dirty="0">
                <a:solidFill>
                  <a:schemeClr val="accent1"/>
                </a:solidFill>
                <a:latin typeface="Lato"/>
                <a:ea typeface="Lato"/>
                <a:cs typeface="Lato"/>
                <a:sym typeface="Lato"/>
              </a:rPr>
              <a:t> </a:t>
            </a:r>
            <a:r>
              <a:rPr lang="en-US" sz="1200" b="1" dirty="0">
                <a:solidFill>
                  <a:srgbClr val="FF9900"/>
                </a:solidFill>
                <a:latin typeface="Lato"/>
                <a:ea typeface="Lato"/>
                <a:cs typeface="Lato"/>
                <a:sym typeface="Lato"/>
              </a:rPr>
              <a:t>Eliminates duplicate rows */</a:t>
            </a:r>
            <a:endParaRPr lang="en-US" sz="12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CASE WHEN district IN ('</a:t>
            </a:r>
            <a:r>
              <a:rPr lang="en-US" sz="1200" dirty="0" err="1">
                <a:solidFill>
                  <a:schemeClr val="accent1"/>
                </a:solidFill>
                <a:latin typeface="Lato"/>
                <a:ea typeface="Lato"/>
                <a:cs typeface="Lato"/>
                <a:sym typeface="Lato"/>
              </a:rPr>
              <a:t>Nebraska','Iowa','Missouri','Kansas</a:t>
            </a:r>
            <a:r>
              <a:rPr lang="en-US" sz="1200" dirty="0">
                <a:solidFill>
                  <a:schemeClr val="accent1"/>
                </a:solidFill>
                <a:latin typeface="Lato"/>
                <a:ea typeface="Lato"/>
                <a:cs typeface="Lato"/>
                <a:sym typeface="Lato"/>
              </a:rPr>
              <a:t>’) THEN 'Midwest’ </a:t>
            </a: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WHEN district = 'New Mexico’ OR district = 'Nevada’ THEN 'Southwest'               </a:t>
            </a:r>
          </a:p>
          <a:p>
            <a:pPr marL="36899" lvl="0">
              <a:spcBef>
                <a:spcPts val="1000"/>
              </a:spcBef>
            </a:pPr>
            <a:r>
              <a:rPr lang="en-US" sz="1200" dirty="0">
                <a:solidFill>
                  <a:schemeClr val="accent1"/>
                </a:solidFill>
                <a:latin typeface="Lato"/>
                <a:ea typeface="Lato"/>
                <a:cs typeface="Lato"/>
                <a:sym typeface="Lato"/>
              </a:rPr>
              <a:t>WHEN district </a:t>
            </a:r>
            <a:r>
              <a:rPr lang="en-US" sz="1200" b="1" dirty="0">
                <a:solidFill>
                  <a:srgbClr val="38761D"/>
                </a:solidFill>
                <a:latin typeface="Lato"/>
                <a:ea typeface="Lato"/>
                <a:cs typeface="Lato"/>
                <a:sym typeface="Lato"/>
              </a:rPr>
              <a:t>LIKE ('</a:t>
            </a:r>
            <a:r>
              <a:rPr lang="en-US" sz="1200" b="1" dirty="0" err="1">
                <a:solidFill>
                  <a:srgbClr val="38761D"/>
                </a:solidFill>
                <a:latin typeface="Lato"/>
                <a:ea typeface="Lato"/>
                <a:cs typeface="Lato"/>
                <a:sym typeface="Lato"/>
              </a:rPr>
              <a:t>N_w</a:t>
            </a:r>
            <a:r>
              <a:rPr lang="en-US" sz="1200" b="1" dirty="0">
                <a:solidFill>
                  <a:srgbClr val="38761D"/>
                </a:solidFill>
                <a:latin typeface="Lato"/>
                <a:ea typeface="Lato"/>
                <a:cs typeface="Lato"/>
                <a:sym typeface="Lato"/>
              </a:rPr>
              <a:t>%')</a:t>
            </a:r>
            <a:r>
              <a:rPr lang="en-US" sz="1200" dirty="0">
                <a:solidFill>
                  <a:schemeClr val="accent1"/>
                </a:solidFill>
                <a:latin typeface="Lato"/>
                <a:ea typeface="Lato"/>
                <a:cs typeface="Lato"/>
                <a:sym typeface="Lato"/>
              </a:rPr>
              <a:t> then 'Northeast’ </a:t>
            </a:r>
            <a:r>
              <a:rPr lang="en-US" sz="1200" dirty="0">
                <a:solidFill>
                  <a:srgbClr val="00B050"/>
                </a:solidFill>
                <a:latin typeface="Lato"/>
                <a:ea typeface="Lato"/>
                <a:cs typeface="Lato"/>
                <a:sym typeface="Lato"/>
              </a:rPr>
              <a:t>/*Ex. ‘New York’, ‘New Jersey’*/</a:t>
            </a:r>
            <a:r>
              <a:rPr lang="en-US" sz="1200" dirty="0">
                <a:solidFill>
                  <a:schemeClr val="accent1"/>
                </a:solidFill>
                <a:latin typeface="Lato"/>
                <a:ea typeface="Lato"/>
                <a:cs typeface="Lato"/>
                <a:sym typeface="Lato"/>
              </a:rPr>
              <a:t> </a:t>
            </a:r>
          </a:p>
          <a:p>
            <a:pPr marL="36899" lvl="0">
              <a:spcBef>
                <a:spcPts val="1000"/>
              </a:spcBef>
            </a:pPr>
            <a:r>
              <a:rPr lang="en-US" sz="1200" dirty="0">
                <a:solidFill>
                  <a:schemeClr val="accent1"/>
                </a:solidFill>
                <a:latin typeface="Lato"/>
                <a:ea typeface="Lato"/>
                <a:cs typeface="Lato"/>
                <a:sym typeface="Lato"/>
              </a:rPr>
              <a:t>WHEN district </a:t>
            </a:r>
            <a:r>
              <a:rPr lang="en-US" sz="1200" b="1" dirty="0">
                <a:solidFill>
                  <a:srgbClr val="38761D"/>
                </a:solidFill>
                <a:latin typeface="Lato"/>
                <a:ea typeface="Lato"/>
                <a:cs typeface="Lato"/>
                <a:sym typeface="Lato"/>
              </a:rPr>
              <a:t>LIKE ('%Dakota')</a:t>
            </a:r>
            <a:r>
              <a:rPr lang="en-US" sz="1200" dirty="0">
                <a:solidFill>
                  <a:srgbClr val="38761D"/>
                </a:solidFill>
                <a:latin typeface="Lato"/>
                <a:ea typeface="Lato"/>
                <a:cs typeface="Lato"/>
                <a:sym typeface="Lato"/>
              </a:rPr>
              <a:t> </a:t>
            </a:r>
            <a:r>
              <a:rPr lang="en-US" sz="1200" dirty="0">
                <a:solidFill>
                  <a:schemeClr val="accent1"/>
                </a:solidFill>
                <a:latin typeface="Lato"/>
                <a:ea typeface="Lato"/>
                <a:cs typeface="Lato"/>
                <a:sym typeface="Lato"/>
              </a:rPr>
              <a:t>then 'Midwest’ </a:t>
            </a:r>
            <a:r>
              <a:rPr lang="en-US" sz="1200" dirty="0">
                <a:solidFill>
                  <a:srgbClr val="00B050"/>
                </a:solidFill>
                <a:latin typeface="Lato"/>
                <a:ea typeface="Lato"/>
                <a:cs typeface="Lato"/>
                <a:sym typeface="Lato"/>
              </a:rPr>
              <a:t>/*Ex. ‘North Dakota’ */</a:t>
            </a:r>
            <a:endParaRPr lang="en-US" sz="1200" dirty="0">
              <a:solidFill>
                <a:schemeClr val="accent1"/>
              </a:solidFill>
              <a:latin typeface="Lato"/>
              <a:ea typeface="Lato"/>
              <a:cs typeface="Lato"/>
              <a:sym typeface="Lato"/>
            </a:endParaRPr>
          </a:p>
          <a:p>
            <a:pPr marL="36899">
              <a:spcBef>
                <a:spcPts val="1000"/>
              </a:spcBef>
            </a:pPr>
            <a:r>
              <a:rPr lang="en-US" sz="1200" dirty="0">
                <a:solidFill>
                  <a:schemeClr val="accent1"/>
                </a:solidFill>
                <a:latin typeface="Lato"/>
                <a:ea typeface="Lato"/>
                <a:cs typeface="Lato"/>
                <a:sym typeface="Lato"/>
              </a:rPr>
              <a:t>ELSE 'needs region’ END as </a:t>
            </a:r>
            <a:r>
              <a:rPr lang="en-US" sz="1200" dirty="0" err="1">
                <a:solidFill>
                  <a:schemeClr val="accent1"/>
                </a:solidFill>
                <a:latin typeface="Lato"/>
                <a:ea typeface="Lato"/>
                <a:cs typeface="Lato"/>
                <a:sym typeface="Lato"/>
              </a:rPr>
              <a:t>usa_region</a:t>
            </a:r>
            <a:r>
              <a:rPr lang="en-US" sz="1200" dirty="0">
                <a:solidFill>
                  <a:schemeClr val="accent1"/>
                </a:solidFill>
                <a:latin typeface="Lato"/>
                <a:ea typeface="Lato"/>
                <a:cs typeface="Lato"/>
                <a:sym typeface="Lato"/>
              </a:rPr>
              <a:t>   </a:t>
            </a:r>
            <a:r>
              <a:rPr lang="en-US" sz="1200" dirty="0">
                <a:solidFill>
                  <a:srgbClr val="00B050"/>
                </a:solidFill>
                <a:latin typeface="Lato"/>
                <a:ea typeface="Lato"/>
                <a:cs typeface="Lato"/>
                <a:sym typeface="Lato"/>
              </a:rPr>
              <a:t>/* States that don’t meet criteria */</a:t>
            </a:r>
            <a:endParaRPr lang="en-US" sz="12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FROM </a:t>
            </a:r>
            <a:r>
              <a:rPr lang="en-US" sz="1200" dirty="0" err="1">
                <a:solidFill>
                  <a:schemeClr val="accent1"/>
                </a:solidFill>
                <a:latin typeface="Lato"/>
                <a:ea typeface="Lato"/>
                <a:cs typeface="Lato"/>
                <a:sym typeface="Lato"/>
              </a:rPr>
              <a:t>world.city</a:t>
            </a:r>
            <a:r>
              <a:rPr lang="en-US" sz="1200" dirty="0">
                <a:solidFill>
                  <a:schemeClr val="accent1"/>
                </a:solidFill>
                <a:latin typeface="Lato"/>
                <a:ea typeface="Lato"/>
                <a:cs typeface="Lato"/>
                <a:sym typeface="Lato"/>
              </a:rPr>
              <a:t>  </a:t>
            </a: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WHERE </a:t>
            </a:r>
            <a:r>
              <a:rPr lang="en-US" sz="1200" dirty="0" err="1">
                <a:solidFill>
                  <a:schemeClr val="accent1"/>
                </a:solidFill>
                <a:latin typeface="Lato"/>
                <a:ea typeface="Lato"/>
                <a:cs typeface="Lato"/>
                <a:sym typeface="Lato"/>
              </a:rPr>
              <a:t>countrycode</a:t>
            </a:r>
            <a:r>
              <a:rPr lang="en-US" sz="1200" dirty="0">
                <a:solidFill>
                  <a:schemeClr val="accent1"/>
                </a:solidFill>
                <a:latin typeface="Lato"/>
                <a:ea typeface="Lato"/>
                <a:cs typeface="Lato"/>
                <a:sym typeface="Lato"/>
              </a:rPr>
              <a:t>='USA’</a:t>
            </a:r>
          </a:p>
          <a:p>
            <a:pPr marL="36899" lvl="0" indent="0" algn="l" rtl="0">
              <a:lnSpc>
                <a:spcPct val="100000"/>
              </a:lnSpc>
              <a:spcBef>
                <a:spcPts val="1000"/>
              </a:spcBef>
              <a:spcAft>
                <a:spcPts val="0"/>
              </a:spcAft>
              <a:buNone/>
            </a:pPr>
            <a:r>
              <a:rPr lang="en-US" sz="1200" dirty="0">
                <a:solidFill>
                  <a:schemeClr val="accent1"/>
                </a:solidFill>
                <a:latin typeface="Lato"/>
                <a:ea typeface="Lato"/>
                <a:cs typeface="Lato"/>
                <a:sym typeface="Lato"/>
              </a:rPr>
              <a:t>ORDER BY State</a:t>
            </a:r>
          </a:p>
        </p:txBody>
      </p:sp>
      <p:sp>
        <p:nvSpPr>
          <p:cNvPr id="227" name="Google Shape;227;g5027544abd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u="sng" dirty="0"/>
              <a:t>Ex</a:t>
            </a:r>
            <a:r>
              <a:rPr lang="en-US" sz="4200" dirty="0"/>
              <a:t>. Cleaning Data – USA Regions</a:t>
            </a:r>
            <a:endParaRPr sz="4800" dirty="0"/>
          </a:p>
        </p:txBody>
      </p:sp>
      <p:sp>
        <p:nvSpPr>
          <p:cNvPr id="230" name="Google Shape;230;p34"/>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Classify US States into their geographical “regions” </a:t>
            </a:r>
            <a:endParaRPr sz="3000"/>
          </a:p>
        </p:txBody>
      </p:sp>
      <p:sp>
        <p:nvSpPr>
          <p:cNvPr id="231" name="Google Shape;231;p34"/>
          <p:cNvSpPr txBox="1"/>
          <p:nvPr/>
        </p:nvSpPr>
        <p:spPr>
          <a:xfrm>
            <a:off x="345151" y="2259950"/>
            <a:ext cx="8044431" cy="421785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accent1"/>
                </a:solidFill>
                <a:latin typeface="Lato"/>
                <a:ea typeface="Lato"/>
                <a:cs typeface="Lato"/>
                <a:sym typeface="Lato"/>
              </a:rPr>
              <a:t>SQL Query</a:t>
            </a:r>
            <a:endParaRPr sz="1800" b="1" u="sng" dirty="0">
              <a:solidFill>
                <a:schemeClr val="accent1"/>
              </a:solidFill>
              <a:latin typeface="Lato"/>
              <a:ea typeface="Lato"/>
              <a:cs typeface="Lato"/>
              <a:sym typeface="Lato"/>
            </a:endParaRPr>
          </a:p>
          <a:p>
            <a:pPr marL="36899" lvl="0">
              <a:spcBef>
                <a:spcPts val="1000"/>
              </a:spcBef>
            </a:pPr>
            <a:r>
              <a:rPr lang="en-US" sz="1800" dirty="0">
                <a:solidFill>
                  <a:schemeClr val="accent1"/>
                </a:solidFill>
                <a:latin typeface="Lato"/>
                <a:ea typeface="Lato"/>
                <a:cs typeface="Lato"/>
                <a:sym typeface="Lato"/>
              </a:rPr>
              <a:t>SELECT</a:t>
            </a:r>
            <a:r>
              <a:rPr lang="en-US" sz="1800" b="1" dirty="0">
                <a:solidFill>
                  <a:schemeClr val="accent1"/>
                </a:solidFill>
                <a:latin typeface="Lato"/>
                <a:ea typeface="Lato"/>
                <a:cs typeface="Lato"/>
                <a:sym typeface="Lato"/>
              </a:rPr>
              <a:t> </a:t>
            </a:r>
            <a:r>
              <a:rPr lang="en-US" sz="1800" b="1" dirty="0">
                <a:solidFill>
                  <a:srgbClr val="FF9900"/>
                </a:solidFill>
                <a:latin typeface="Lato"/>
                <a:ea typeface="Lato"/>
                <a:cs typeface="Lato"/>
                <a:sym typeface="Lato"/>
              </a:rPr>
              <a:t>DISTINCT</a:t>
            </a:r>
            <a:r>
              <a:rPr lang="en-US" sz="1800" b="1" dirty="0">
                <a:solidFill>
                  <a:schemeClr val="accent1"/>
                </a:solidFill>
                <a:latin typeface="Lato"/>
                <a:ea typeface="Lato"/>
                <a:cs typeface="Lato"/>
                <a:sym typeface="Lato"/>
              </a:rPr>
              <a:t> </a:t>
            </a:r>
            <a:r>
              <a:rPr lang="en-US" sz="1800" dirty="0">
                <a:solidFill>
                  <a:schemeClr val="accent1"/>
                </a:solidFill>
                <a:latin typeface="Lato"/>
                <a:ea typeface="Lato"/>
                <a:cs typeface="Lato"/>
                <a:sym typeface="Lato"/>
              </a:rPr>
              <a:t>district AS state, </a:t>
            </a:r>
            <a:r>
              <a:rPr lang="en-US" sz="1800" b="1" dirty="0">
                <a:solidFill>
                  <a:srgbClr val="FF9900"/>
                </a:solidFill>
                <a:latin typeface="Lato"/>
                <a:ea typeface="Lato"/>
                <a:cs typeface="Lato"/>
                <a:sym typeface="Lato"/>
              </a:rPr>
              <a:t>/*</a:t>
            </a:r>
            <a:r>
              <a:rPr lang="en-US" sz="1800" dirty="0">
                <a:solidFill>
                  <a:schemeClr val="accent1"/>
                </a:solidFill>
                <a:latin typeface="Lato"/>
                <a:ea typeface="Lato"/>
                <a:cs typeface="Lato"/>
                <a:sym typeface="Lato"/>
              </a:rPr>
              <a:t> </a:t>
            </a:r>
            <a:r>
              <a:rPr lang="en-US" sz="1800" b="1" dirty="0">
                <a:solidFill>
                  <a:srgbClr val="FF9900"/>
                </a:solidFill>
                <a:latin typeface="Lato"/>
                <a:ea typeface="Lato"/>
                <a:cs typeface="Lato"/>
                <a:sym typeface="Lato"/>
              </a:rPr>
              <a:t>Eliminates duplicate rows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CASE WHEN district IN ('</a:t>
            </a:r>
            <a:r>
              <a:rPr lang="en-US" sz="1800" dirty="0" err="1">
                <a:solidFill>
                  <a:schemeClr val="accent1"/>
                </a:solidFill>
                <a:latin typeface="Lato"/>
                <a:ea typeface="Lato"/>
                <a:cs typeface="Lato"/>
                <a:sym typeface="Lato"/>
              </a:rPr>
              <a:t>Nebraska','Iowa','Missouri','Kansas</a:t>
            </a:r>
            <a:r>
              <a:rPr lang="en-US" sz="1800" dirty="0">
                <a:solidFill>
                  <a:schemeClr val="accent1"/>
                </a:solidFill>
                <a:latin typeface="Lato"/>
                <a:ea typeface="Lato"/>
                <a:cs typeface="Lato"/>
                <a:sym typeface="Lato"/>
              </a:rPr>
              <a:t>’) THEN 'Midwest’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WHEN district = 'New Mexico’ OR district = 'Nevada’ THEN 'Southwest'               </a:t>
            </a:r>
            <a:endParaRPr sz="1800" dirty="0">
              <a:solidFill>
                <a:schemeClr val="accent1"/>
              </a:solidFill>
              <a:latin typeface="Lato"/>
              <a:ea typeface="Lato"/>
              <a:cs typeface="Lato"/>
              <a:sym typeface="Lato"/>
            </a:endParaRPr>
          </a:p>
          <a:p>
            <a:pPr marL="36899" lvl="0">
              <a:spcBef>
                <a:spcPts val="1000"/>
              </a:spcBef>
            </a:pPr>
            <a:r>
              <a:rPr lang="en-US" sz="1800" dirty="0">
                <a:solidFill>
                  <a:schemeClr val="accent1"/>
                </a:solidFill>
                <a:latin typeface="Lato"/>
                <a:ea typeface="Lato"/>
                <a:cs typeface="Lato"/>
                <a:sym typeface="Lato"/>
              </a:rPr>
              <a:t>WHEN district </a:t>
            </a:r>
            <a:r>
              <a:rPr lang="en-US" sz="1800" b="1" dirty="0">
                <a:solidFill>
                  <a:srgbClr val="38761D"/>
                </a:solidFill>
                <a:latin typeface="Lato"/>
                <a:ea typeface="Lato"/>
                <a:cs typeface="Lato"/>
                <a:sym typeface="Lato"/>
              </a:rPr>
              <a:t>LIKE ('</a:t>
            </a:r>
            <a:r>
              <a:rPr lang="en-US" sz="1800" b="1" dirty="0" err="1">
                <a:solidFill>
                  <a:srgbClr val="38761D"/>
                </a:solidFill>
                <a:latin typeface="Lato"/>
                <a:ea typeface="Lato"/>
                <a:cs typeface="Lato"/>
                <a:sym typeface="Lato"/>
              </a:rPr>
              <a:t>N_w</a:t>
            </a:r>
            <a:r>
              <a:rPr lang="en-US" sz="1800" b="1" dirty="0">
                <a:solidFill>
                  <a:srgbClr val="38761D"/>
                </a:solidFill>
                <a:latin typeface="Lato"/>
                <a:ea typeface="Lato"/>
                <a:cs typeface="Lato"/>
                <a:sym typeface="Lato"/>
              </a:rPr>
              <a:t>%')</a:t>
            </a:r>
            <a:r>
              <a:rPr lang="en-US" sz="1800" dirty="0">
                <a:solidFill>
                  <a:schemeClr val="accent1"/>
                </a:solidFill>
                <a:latin typeface="Lato"/>
                <a:ea typeface="Lato"/>
                <a:cs typeface="Lato"/>
                <a:sym typeface="Lato"/>
              </a:rPr>
              <a:t> then 'Northeast’ </a:t>
            </a:r>
            <a:r>
              <a:rPr lang="en-US" sz="1800" dirty="0">
                <a:solidFill>
                  <a:srgbClr val="00B050"/>
                </a:solidFill>
                <a:latin typeface="Lato"/>
                <a:ea typeface="Lato"/>
                <a:cs typeface="Lato"/>
                <a:sym typeface="Lato"/>
              </a:rPr>
              <a:t>/*Ex. ‘New York’, ‘New Jersey’*/</a:t>
            </a:r>
            <a:r>
              <a:rPr lang="en-US" sz="1800" dirty="0">
                <a:solidFill>
                  <a:schemeClr val="accent1"/>
                </a:solidFill>
                <a:latin typeface="Lato"/>
                <a:ea typeface="Lato"/>
                <a:cs typeface="Lato"/>
                <a:sym typeface="Lato"/>
              </a:rPr>
              <a:t> </a:t>
            </a:r>
            <a:endParaRPr sz="1800" dirty="0">
              <a:solidFill>
                <a:schemeClr val="accent1"/>
              </a:solidFill>
              <a:latin typeface="Lato"/>
              <a:ea typeface="Lato"/>
              <a:cs typeface="Lato"/>
              <a:sym typeface="Lato"/>
            </a:endParaRPr>
          </a:p>
          <a:p>
            <a:pPr marL="36899" lvl="0">
              <a:spcBef>
                <a:spcPts val="1000"/>
              </a:spcBef>
            </a:pPr>
            <a:r>
              <a:rPr lang="en-US" sz="1800" dirty="0">
                <a:solidFill>
                  <a:schemeClr val="accent1"/>
                </a:solidFill>
                <a:latin typeface="Lato"/>
                <a:ea typeface="Lato"/>
                <a:cs typeface="Lato"/>
                <a:sym typeface="Lato"/>
              </a:rPr>
              <a:t>WHEN district </a:t>
            </a:r>
            <a:r>
              <a:rPr lang="en-US" sz="1800" b="1" dirty="0">
                <a:solidFill>
                  <a:srgbClr val="38761D"/>
                </a:solidFill>
                <a:latin typeface="Lato"/>
                <a:ea typeface="Lato"/>
                <a:cs typeface="Lato"/>
                <a:sym typeface="Lato"/>
              </a:rPr>
              <a:t>LIKE ('%Dakota')</a:t>
            </a:r>
            <a:r>
              <a:rPr lang="en-US" sz="1800" dirty="0">
                <a:solidFill>
                  <a:srgbClr val="38761D"/>
                </a:solidFill>
                <a:latin typeface="Lato"/>
                <a:ea typeface="Lato"/>
                <a:cs typeface="Lato"/>
                <a:sym typeface="Lato"/>
              </a:rPr>
              <a:t> </a:t>
            </a:r>
            <a:r>
              <a:rPr lang="en-US" sz="1800" dirty="0">
                <a:solidFill>
                  <a:schemeClr val="accent1"/>
                </a:solidFill>
                <a:latin typeface="Lato"/>
                <a:ea typeface="Lato"/>
                <a:cs typeface="Lato"/>
                <a:sym typeface="Lato"/>
              </a:rPr>
              <a:t>then 'Midwest’ </a:t>
            </a:r>
            <a:r>
              <a:rPr lang="en-US" sz="1800" dirty="0">
                <a:solidFill>
                  <a:srgbClr val="00B050"/>
                </a:solidFill>
                <a:latin typeface="Lato"/>
                <a:ea typeface="Lato"/>
                <a:cs typeface="Lato"/>
                <a:sym typeface="Lato"/>
              </a:rPr>
              <a:t>/*Ex. ‘North Dakota’ */</a:t>
            </a:r>
            <a:endParaRPr sz="1800" dirty="0">
              <a:solidFill>
                <a:schemeClr val="accent1"/>
              </a:solidFill>
              <a:latin typeface="Lato"/>
              <a:ea typeface="Lato"/>
              <a:cs typeface="Lato"/>
              <a:sym typeface="Lato"/>
            </a:endParaRPr>
          </a:p>
          <a:p>
            <a:pPr marL="36899">
              <a:spcBef>
                <a:spcPts val="1000"/>
              </a:spcBef>
            </a:pPr>
            <a:r>
              <a:rPr lang="en-US" sz="1800" dirty="0">
                <a:solidFill>
                  <a:schemeClr val="accent1"/>
                </a:solidFill>
                <a:latin typeface="Lato"/>
                <a:ea typeface="Lato"/>
                <a:cs typeface="Lato"/>
                <a:sym typeface="Lato"/>
              </a:rPr>
              <a:t>ELSE 'needs region’ END as </a:t>
            </a:r>
            <a:r>
              <a:rPr lang="en-US" sz="1800" dirty="0" err="1">
                <a:solidFill>
                  <a:schemeClr val="accent1"/>
                </a:solidFill>
                <a:latin typeface="Lato"/>
                <a:ea typeface="Lato"/>
                <a:cs typeface="Lato"/>
                <a:sym typeface="Lato"/>
              </a:rPr>
              <a:t>usa_region</a:t>
            </a:r>
            <a:r>
              <a:rPr lang="en-US" sz="1800" dirty="0">
                <a:solidFill>
                  <a:schemeClr val="accent1"/>
                </a:solidFill>
                <a:latin typeface="Lato"/>
                <a:ea typeface="Lato"/>
                <a:cs typeface="Lato"/>
                <a:sym typeface="Lato"/>
              </a:rPr>
              <a:t>   </a:t>
            </a:r>
            <a:r>
              <a:rPr lang="en-US" sz="1800" dirty="0">
                <a:solidFill>
                  <a:srgbClr val="00B050"/>
                </a:solidFill>
                <a:latin typeface="Lato"/>
                <a:ea typeface="Lato"/>
                <a:cs typeface="Lato"/>
                <a:sym typeface="Lato"/>
              </a:rPr>
              <a:t>/* States that don’t meet criteria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world.city</a:t>
            </a:r>
            <a:r>
              <a:rPr lang="en-US" sz="1800" dirty="0">
                <a:solidFill>
                  <a:schemeClr val="accent1"/>
                </a:solidFill>
                <a:latin typeface="Lato"/>
                <a:ea typeface="Lato"/>
                <a:cs typeface="Lato"/>
                <a:sym typeface="Lato"/>
              </a:rPr>
              <a:t>  </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WHERE </a:t>
            </a:r>
            <a:r>
              <a:rPr lang="en-US" sz="1800" dirty="0" err="1">
                <a:solidFill>
                  <a:schemeClr val="accent1"/>
                </a:solidFill>
                <a:latin typeface="Lato"/>
                <a:ea typeface="Lato"/>
                <a:cs typeface="Lato"/>
                <a:sym typeface="Lato"/>
              </a:rPr>
              <a:t>countrycode</a:t>
            </a:r>
            <a:r>
              <a:rPr lang="en-US" sz="1800" dirty="0">
                <a:solidFill>
                  <a:schemeClr val="accent1"/>
                </a:solidFill>
                <a:latin typeface="Lato"/>
                <a:ea typeface="Lato"/>
                <a:cs typeface="Lato"/>
                <a:sym typeface="Lato"/>
              </a:rPr>
              <a:t>='USA’</a:t>
            </a:r>
            <a:endParaRPr sz="1800" dirty="0">
              <a:solidFill>
                <a:schemeClr val="accent1"/>
              </a:solidFill>
              <a:latin typeface="Lato"/>
              <a:ea typeface="Lato"/>
              <a:cs typeface="Lato"/>
              <a:sym typeface="Lato"/>
            </a:endParaRPr>
          </a:p>
          <a:p>
            <a:pPr marL="36899" lvl="0" indent="0" algn="l" rtl="0">
              <a:lnSpc>
                <a:spcPct val="100000"/>
              </a:lnSpc>
              <a:spcBef>
                <a:spcPts val="1000"/>
              </a:spcBef>
              <a:spcAft>
                <a:spcPts val="0"/>
              </a:spcAft>
              <a:buNone/>
            </a:pPr>
            <a:r>
              <a:rPr lang="en-US" sz="1800" dirty="0">
                <a:solidFill>
                  <a:schemeClr val="accent1"/>
                </a:solidFill>
                <a:latin typeface="Lato"/>
                <a:ea typeface="Lato"/>
                <a:cs typeface="Lato"/>
                <a:sym typeface="Lato"/>
              </a:rPr>
              <a:t>ORDER BY state</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32" name="Google Shape;232;p34"/>
          <p:cNvSpPr txBox="1"/>
          <p:nvPr/>
        </p:nvSpPr>
        <p:spPr>
          <a:xfrm>
            <a:off x="4110450" y="5863600"/>
            <a:ext cx="4084426" cy="614202"/>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r>
              <a:rPr lang="en-US" sz="1800" dirty="0">
                <a:latin typeface="Lato"/>
                <a:ea typeface="Lato"/>
                <a:cs typeface="Lato"/>
                <a:sym typeface="Lato"/>
              </a:rPr>
              <a:t>Legend</a:t>
            </a:r>
            <a:r>
              <a:rPr lang="en-US" sz="1800" dirty="0">
                <a:solidFill>
                  <a:srgbClr val="0000FF"/>
                </a:solidFill>
                <a:latin typeface="Lato"/>
                <a:ea typeface="Lato"/>
                <a:cs typeface="Lato"/>
                <a:sym typeface="Lato"/>
              </a:rPr>
              <a:t> - </a:t>
            </a:r>
            <a:r>
              <a:rPr lang="en-US" sz="1800" dirty="0">
                <a:solidFill>
                  <a:srgbClr val="6AA84F"/>
                </a:solidFill>
                <a:latin typeface="Lato"/>
                <a:ea typeface="Lato"/>
                <a:cs typeface="Lato"/>
                <a:sym typeface="Lato"/>
              </a:rPr>
              <a:t>Wild Cards, </a:t>
            </a:r>
            <a:r>
              <a:rPr lang="en-US" sz="1800" dirty="0">
                <a:solidFill>
                  <a:srgbClr val="FF9900"/>
                </a:solidFill>
                <a:latin typeface="Lato"/>
                <a:ea typeface="Lato"/>
                <a:cs typeface="Lato"/>
                <a:sym typeface="Lato"/>
              </a:rPr>
              <a:t>Distinct</a:t>
            </a:r>
            <a:endParaRPr sz="1800" dirty="0">
              <a:solidFill>
                <a:srgbClr val="0000FF"/>
              </a:solidFill>
              <a:latin typeface="Lato"/>
              <a:ea typeface="Lato"/>
              <a:cs typeface="Lato"/>
              <a:sym typeface="Lato"/>
            </a:endParaRPr>
          </a:p>
        </p:txBody>
      </p:sp>
      <p:pic>
        <p:nvPicPr>
          <p:cNvPr id="233" name="Google Shape;233;p34"/>
          <p:cNvPicPr preferRelativeResize="0"/>
          <p:nvPr/>
        </p:nvPicPr>
        <p:blipFill>
          <a:blip r:embed="rId3">
            <a:alphaModFix/>
          </a:blip>
          <a:stretch>
            <a:fillRect/>
          </a:stretch>
        </p:blipFill>
        <p:spPr>
          <a:xfrm>
            <a:off x="8372356" y="2274050"/>
            <a:ext cx="3341850" cy="43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u="sng" dirty="0"/>
              <a:t>Ex</a:t>
            </a:r>
            <a:r>
              <a:rPr lang="en-US" sz="4200" dirty="0"/>
              <a:t>. Identifying Duplicates by Agg &amp;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1893</TotalTime>
  <Words>2779</Words>
  <Application>Microsoft Office PowerPoint</Application>
  <PresentationFormat>Widescreen</PresentationFormat>
  <Paragraphs>291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Raleway</vt:lpstr>
      <vt:lpstr>Lustria</vt:lpstr>
      <vt:lpstr>Lato</vt:lpstr>
      <vt:lpstr>Roboto</vt:lpstr>
      <vt:lpstr>Calibri</vt:lpstr>
      <vt:lpstr>Roboto Mono</vt:lpstr>
      <vt:lpstr>Arial</vt:lpstr>
      <vt:lpstr>Streamline</vt:lpstr>
      <vt:lpstr>  Cleaning Data Using SQL</vt:lpstr>
      <vt:lpstr>Review: Class 4 – Joining &amp; Merging Data</vt:lpstr>
      <vt:lpstr>Class 5 Objectives</vt:lpstr>
      <vt:lpstr>What is the need for data manipulation?</vt:lpstr>
      <vt:lpstr>Cleaning Data</vt:lpstr>
      <vt:lpstr>Goals of Cleaning Data</vt:lpstr>
      <vt:lpstr>Case Statements</vt:lpstr>
      <vt:lpstr>SQL Wildcards</vt:lpstr>
      <vt:lpstr>Removing Duplicates</vt:lpstr>
      <vt:lpstr>Ex. Cleaning Data – USA Regions</vt:lpstr>
      <vt:lpstr>Ex. Identifying Duplicates by Agg &amp; Key</vt:lpstr>
      <vt:lpstr>Numeric Functions</vt:lpstr>
      <vt:lpstr>Ex. Numeric Functions</vt:lpstr>
      <vt:lpstr>String Formatting Functions</vt:lpstr>
      <vt:lpstr>Ex. String Functions</vt:lpstr>
      <vt:lpstr>Date Formatting Functions</vt:lpstr>
      <vt:lpstr>Ex. Date Functions</vt:lpstr>
      <vt:lpstr>Common SQL Errors</vt:lpstr>
      <vt:lpstr>Appendix - Cleaning data: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41</cp:revision>
  <dcterms:modified xsi:type="dcterms:W3CDTF">2020-06-18T13:44:12Z</dcterms:modified>
</cp:coreProperties>
</file>